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3bb72e01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3bb72e01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3bb72e01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3bb72e01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3bb72e01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3bb72e01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3bb72e0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3bb72e0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3bb72e01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3bb72e01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3bb72e01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3bb72e01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3bb72e01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3bb72e01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3bb72e01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e3bb72e01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3bb72e01a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3bb72e01a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3bb72e01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3bb72e01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e3bb72e0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e3bb72e0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3bb72e01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3bb72e01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3bb72e01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3bb72e01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3bb72e01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3bb72e01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3bb72e0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3bb72e0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3bb72e0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3bb72e0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3bb72e01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3bb72e01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3bb72e01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3bb72e01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3bb72e01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3bb72e01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3bb72e01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3bb72e01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3bb72e01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3bb72e01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png"/><Relationship Id="rId11" Type="http://schemas.openxmlformats.org/officeDocument/2006/relationships/image" Target="../media/image9.png"/><Relationship Id="rId10"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1.jpg"/><Relationship Id="rId5"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84000"/>
            <a:ext cx="8520600" cy="177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Custom Liquid Handler Build Guide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4562100" cy="86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2.2.2: Remove the small guide pin</a:t>
            </a:r>
            <a:endParaRPr/>
          </a:p>
        </p:txBody>
      </p:sp>
      <p:sp>
        <p:nvSpPr>
          <p:cNvPr id="130" name="Google Shape;130;p22"/>
          <p:cNvSpPr txBox="1"/>
          <p:nvPr>
            <p:ph idx="1" type="body"/>
          </p:nvPr>
        </p:nvSpPr>
        <p:spPr>
          <a:xfrm>
            <a:off x="311700" y="13053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remove the small guide pin by sliding it out from underneath.</a:t>
            </a:r>
            <a:endParaRPr/>
          </a:p>
          <a:p>
            <a:pPr indent="0" lvl="0" marL="0" rtl="0" algn="l">
              <a:spcBef>
                <a:spcPts val="1200"/>
              </a:spcBef>
              <a:spcAft>
                <a:spcPts val="0"/>
              </a:spcAft>
              <a:buNone/>
            </a:pPr>
            <a:r>
              <a:rPr lang="en"/>
              <a:t>You can then tilt the carriage out to move it below the servo lever</a:t>
            </a:r>
            <a:endParaRPr/>
          </a:p>
          <a:p>
            <a:pPr indent="0" lvl="0" marL="0" rtl="0" algn="l">
              <a:spcBef>
                <a:spcPts val="1200"/>
              </a:spcBef>
              <a:spcAft>
                <a:spcPts val="1200"/>
              </a:spcAft>
              <a:buNone/>
            </a:pPr>
            <a:r>
              <a:t/>
            </a:r>
            <a:endParaRPr/>
          </a:p>
        </p:txBody>
      </p:sp>
      <p:pic>
        <p:nvPicPr>
          <p:cNvPr id="131" name="Google Shape;131;p22"/>
          <p:cNvPicPr preferRelativeResize="0"/>
          <p:nvPr/>
        </p:nvPicPr>
        <p:blipFill rotWithShape="1">
          <a:blip r:embed="rId3">
            <a:alphaModFix/>
          </a:blip>
          <a:srcRect b="17506" l="7391" r="16255" t="7328"/>
          <a:stretch/>
        </p:blipFill>
        <p:spPr>
          <a:xfrm>
            <a:off x="5207825" y="282500"/>
            <a:ext cx="3488375" cy="4578499"/>
          </a:xfrm>
          <a:prstGeom prst="rect">
            <a:avLst/>
          </a:prstGeom>
          <a:noFill/>
          <a:ln>
            <a:noFill/>
          </a:ln>
        </p:spPr>
      </p:pic>
      <p:cxnSp>
        <p:nvCxnSpPr>
          <p:cNvPr id="132" name="Google Shape;132;p22"/>
          <p:cNvCxnSpPr/>
          <p:nvPr/>
        </p:nvCxnSpPr>
        <p:spPr>
          <a:xfrm>
            <a:off x="7422075" y="3896600"/>
            <a:ext cx="0" cy="630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4562100" cy="86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2.2.3: Adjust guide pin height</a:t>
            </a:r>
            <a:endParaRPr/>
          </a:p>
        </p:txBody>
      </p:sp>
      <p:sp>
        <p:nvSpPr>
          <p:cNvPr id="138" name="Google Shape;138;p23"/>
          <p:cNvSpPr txBox="1"/>
          <p:nvPr>
            <p:ph idx="1" type="body"/>
          </p:nvPr>
        </p:nvSpPr>
        <p:spPr>
          <a:xfrm>
            <a:off x="311700" y="1305350"/>
            <a:ext cx="4562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Now set the top height of the longest bar to a length of 1.7in from the top of the guide pin clamp</a:t>
            </a:r>
            <a:endParaRPr/>
          </a:p>
          <a:p>
            <a:pPr indent="0" lvl="0" marL="0" rtl="0" algn="l">
              <a:spcBef>
                <a:spcPts val="1200"/>
              </a:spcBef>
              <a:spcAft>
                <a:spcPts val="0"/>
              </a:spcAft>
              <a:buNone/>
            </a:pPr>
            <a:r>
              <a:rPr lang="en"/>
              <a:t>Then install the smaller guide pin, and match the bottom height of the larger guide pin</a:t>
            </a:r>
            <a:endParaRPr/>
          </a:p>
          <a:p>
            <a:pPr indent="0" lvl="0" marL="0" rtl="0" algn="l">
              <a:spcBef>
                <a:spcPts val="1200"/>
              </a:spcBef>
              <a:spcAft>
                <a:spcPts val="0"/>
              </a:spcAft>
              <a:buNone/>
            </a:pPr>
            <a:r>
              <a:rPr lang="en"/>
              <a:t>Tighten the screws to hold the guide pins in place, as long as the carriage is on</a:t>
            </a:r>
            <a:endParaRPr/>
          </a:p>
          <a:p>
            <a:pPr indent="0" lvl="0" marL="0" rtl="0" algn="l">
              <a:spcBef>
                <a:spcPts val="1200"/>
              </a:spcBef>
              <a:spcAft>
                <a:spcPts val="1200"/>
              </a:spcAft>
              <a:buNone/>
            </a:pPr>
            <a:r>
              <a:t/>
            </a:r>
            <a:endParaRPr/>
          </a:p>
        </p:txBody>
      </p:sp>
      <p:pic>
        <p:nvPicPr>
          <p:cNvPr id="139" name="Google Shape;139;p23"/>
          <p:cNvPicPr preferRelativeResize="0"/>
          <p:nvPr/>
        </p:nvPicPr>
        <p:blipFill rotWithShape="1">
          <a:blip r:embed="rId3">
            <a:alphaModFix/>
          </a:blip>
          <a:srcRect b="24154" l="16591" r="19669" t="24973"/>
          <a:stretch/>
        </p:blipFill>
        <p:spPr>
          <a:xfrm>
            <a:off x="4935675" y="376050"/>
            <a:ext cx="4126598" cy="4391398"/>
          </a:xfrm>
          <a:prstGeom prst="rect">
            <a:avLst/>
          </a:prstGeom>
          <a:noFill/>
          <a:ln>
            <a:noFill/>
          </a:ln>
        </p:spPr>
      </p:pic>
      <p:cxnSp>
        <p:nvCxnSpPr>
          <p:cNvPr id="140" name="Google Shape;140;p23"/>
          <p:cNvCxnSpPr/>
          <p:nvPr/>
        </p:nvCxnSpPr>
        <p:spPr>
          <a:xfrm flipH="1" rot="10800000">
            <a:off x="6110850" y="3030825"/>
            <a:ext cx="383400" cy="24600"/>
          </a:xfrm>
          <a:prstGeom prst="straightConnector1">
            <a:avLst/>
          </a:prstGeom>
          <a:noFill/>
          <a:ln cap="flat" cmpd="sng" w="28575">
            <a:solidFill>
              <a:srgbClr val="FF0000"/>
            </a:solidFill>
            <a:prstDash val="solid"/>
            <a:round/>
            <a:headEnd len="med" w="med" type="none"/>
            <a:tailEnd len="med" w="med" type="triangle"/>
          </a:ln>
        </p:spPr>
      </p:cxnSp>
      <p:cxnSp>
        <p:nvCxnSpPr>
          <p:cNvPr id="141" name="Google Shape;141;p23"/>
          <p:cNvCxnSpPr/>
          <p:nvPr/>
        </p:nvCxnSpPr>
        <p:spPr>
          <a:xfrm rot="10800000">
            <a:off x="6902525" y="1373075"/>
            <a:ext cx="3711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4562100" cy="8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2.2.4: Double check</a:t>
            </a:r>
            <a:endParaRPr/>
          </a:p>
        </p:txBody>
      </p:sp>
      <p:sp>
        <p:nvSpPr>
          <p:cNvPr id="147" name="Google Shape;147;p24"/>
          <p:cNvSpPr txBox="1"/>
          <p:nvPr>
            <p:ph idx="1" type="body"/>
          </p:nvPr>
        </p:nvSpPr>
        <p:spPr>
          <a:xfrm>
            <a:off x="311700" y="13053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Ensure the bottom end of the pin does not protrude below the carriage, and is within the brown “bushings”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8" name="Google Shape;148;p24"/>
          <p:cNvPicPr preferRelativeResize="0"/>
          <p:nvPr/>
        </p:nvPicPr>
        <p:blipFill>
          <a:blip r:embed="rId3">
            <a:alphaModFix/>
          </a:blip>
          <a:stretch>
            <a:fillRect/>
          </a:stretch>
        </p:blipFill>
        <p:spPr>
          <a:xfrm>
            <a:off x="4976725" y="1084725"/>
            <a:ext cx="3965399" cy="2974049"/>
          </a:xfrm>
          <a:prstGeom prst="rect">
            <a:avLst/>
          </a:prstGeom>
          <a:noFill/>
          <a:ln>
            <a:noFill/>
          </a:ln>
        </p:spPr>
      </p:pic>
      <p:sp>
        <p:nvSpPr>
          <p:cNvPr id="149" name="Google Shape;149;p24"/>
          <p:cNvSpPr/>
          <p:nvPr/>
        </p:nvSpPr>
        <p:spPr>
          <a:xfrm>
            <a:off x="6086125" y="2226625"/>
            <a:ext cx="396000" cy="396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4"/>
          <p:cNvSpPr/>
          <p:nvPr/>
        </p:nvSpPr>
        <p:spPr>
          <a:xfrm>
            <a:off x="7092050" y="2175750"/>
            <a:ext cx="396000" cy="396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495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Adjust the servo lever position</a:t>
            </a:r>
            <a:endParaRPr/>
          </a:p>
        </p:txBody>
      </p:sp>
      <p:sp>
        <p:nvSpPr>
          <p:cNvPr id="156" name="Google Shape;156;p25"/>
          <p:cNvSpPr txBox="1"/>
          <p:nvPr>
            <p:ph idx="1" type="body"/>
          </p:nvPr>
        </p:nvSpPr>
        <p:spPr>
          <a:xfrm>
            <a:off x="311700" y="13547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Adjust the screw attached to the servo lever to the fourth hole from the center</a:t>
            </a:r>
            <a:endParaRPr/>
          </a:p>
        </p:txBody>
      </p:sp>
      <p:pic>
        <p:nvPicPr>
          <p:cNvPr id="157" name="Google Shape;157;p25"/>
          <p:cNvPicPr preferRelativeResize="0"/>
          <p:nvPr/>
        </p:nvPicPr>
        <p:blipFill rotWithShape="1">
          <a:blip r:embed="rId3">
            <a:alphaModFix/>
          </a:blip>
          <a:srcRect b="43782" l="42007" r="35558" t="36500"/>
          <a:stretch/>
        </p:blipFill>
        <p:spPr>
          <a:xfrm>
            <a:off x="4925425" y="258650"/>
            <a:ext cx="3947873" cy="4626202"/>
          </a:xfrm>
          <a:prstGeom prst="rect">
            <a:avLst/>
          </a:prstGeom>
          <a:noFill/>
          <a:ln>
            <a:noFill/>
          </a:ln>
        </p:spPr>
      </p:pic>
      <p:sp>
        <p:nvSpPr>
          <p:cNvPr id="158" name="Google Shape;158;p25"/>
          <p:cNvSpPr txBox="1"/>
          <p:nvPr/>
        </p:nvSpPr>
        <p:spPr>
          <a:xfrm>
            <a:off x="6830725" y="2134550"/>
            <a:ext cx="36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rPr>
              <a:t>1</a:t>
            </a:r>
            <a:endParaRPr b="1" sz="1500">
              <a:solidFill>
                <a:srgbClr val="FF0000"/>
              </a:solidFill>
            </a:endParaRPr>
          </a:p>
        </p:txBody>
      </p:sp>
      <p:sp>
        <p:nvSpPr>
          <p:cNvPr id="159" name="Google Shape;159;p25"/>
          <p:cNvSpPr txBox="1"/>
          <p:nvPr/>
        </p:nvSpPr>
        <p:spPr>
          <a:xfrm>
            <a:off x="6830725" y="1926850"/>
            <a:ext cx="36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rPr>
              <a:t>2</a:t>
            </a:r>
            <a:endParaRPr b="1" sz="1500">
              <a:solidFill>
                <a:srgbClr val="FF0000"/>
              </a:solidFill>
            </a:endParaRPr>
          </a:p>
        </p:txBody>
      </p:sp>
      <p:sp>
        <p:nvSpPr>
          <p:cNvPr id="160" name="Google Shape;160;p25"/>
          <p:cNvSpPr txBox="1"/>
          <p:nvPr/>
        </p:nvSpPr>
        <p:spPr>
          <a:xfrm>
            <a:off x="6830725" y="1719050"/>
            <a:ext cx="36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rPr>
              <a:t>3</a:t>
            </a:r>
            <a:endParaRPr b="1" sz="1500">
              <a:solidFill>
                <a:srgbClr val="FF0000"/>
              </a:solidFill>
            </a:endParaRPr>
          </a:p>
        </p:txBody>
      </p:sp>
      <p:sp>
        <p:nvSpPr>
          <p:cNvPr id="161" name="Google Shape;161;p25"/>
          <p:cNvSpPr txBox="1"/>
          <p:nvPr/>
        </p:nvSpPr>
        <p:spPr>
          <a:xfrm>
            <a:off x="6830725" y="1511350"/>
            <a:ext cx="36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rPr>
              <a:t>4</a:t>
            </a:r>
            <a:endParaRPr b="1" sz="1500">
              <a:solidFill>
                <a:srgbClr val="FF0000"/>
              </a:solidFill>
            </a:endParaRPr>
          </a:p>
        </p:txBody>
      </p:sp>
      <p:cxnSp>
        <p:nvCxnSpPr>
          <p:cNvPr id="162" name="Google Shape;162;p25"/>
          <p:cNvCxnSpPr/>
          <p:nvPr/>
        </p:nvCxnSpPr>
        <p:spPr>
          <a:xfrm flipH="1">
            <a:off x="7109275" y="1715950"/>
            <a:ext cx="676800" cy="6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495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Install needle holder</a:t>
            </a:r>
            <a:endParaRPr/>
          </a:p>
        </p:txBody>
      </p:sp>
      <p:sp>
        <p:nvSpPr>
          <p:cNvPr id="168" name="Google Shape;168;p26"/>
          <p:cNvSpPr txBox="1"/>
          <p:nvPr>
            <p:ph idx="1" type="body"/>
          </p:nvPr>
        </p:nvSpPr>
        <p:spPr>
          <a:xfrm>
            <a:off x="311700" y="13547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Lift the carriage, and place the needle holder so the servo lever is </a:t>
            </a:r>
            <a:r>
              <a:rPr lang="en"/>
              <a:t>sandwiched</a:t>
            </a:r>
            <a:r>
              <a:rPr lang="en"/>
              <a:t> between the aluminum carriage lip, and the 3d printed lip</a:t>
            </a:r>
            <a:endParaRPr/>
          </a:p>
          <a:p>
            <a:pPr indent="0" lvl="0" marL="0" rtl="0" algn="l">
              <a:spcBef>
                <a:spcPts val="1200"/>
              </a:spcBef>
              <a:spcAft>
                <a:spcPts val="1200"/>
              </a:spcAft>
              <a:buNone/>
            </a:pPr>
            <a:r>
              <a:rPr lang="en"/>
              <a:t>Use the 2 screws removed from the pen holder to fasten the needle holder</a:t>
            </a:r>
            <a:endParaRPr/>
          </a:p>
        </p:txBody>
      </p:sp>
      <p:pic>
        <p:nvPicPr>
          <p:cNvPr id="169" name="Google Shape;169;p26"/>
          <p:cNvPicPr preferRelativeResize="0"/>
          <p:nvPr/>
        </p:nvPicPr>
        <p:blipFill rotWithShape="1">
          <a:blip r:embed="rId3">
            <a:alphaModFix/>
          </a:blip>
          <a:srcRect b="39832" l="7597" r="34934" t="11645"/>
          <a:stretch/>
        </p:blipFill>
        <p:spPr>
          <a:xfrm>
            <a:off x="4993825" y="396438"/>
            <a:ext cx="3864449" cy="43506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3998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Rubber Feet adjustment</a:t>
            </a:r>
            <a:endParaRPr/>
          </a:p>
        </p:txBody>
      </p:sp>
      <p:sp>
        <p:nvSpPr>
          <p:cNvPr id="175" name="Google Shape;175;p27"/>
          <p:cNvSpPr txBox="1"/>
          <p:nvPr>
            <p:ph idx="1" type="body"/>
          </p:nvPr>
        </p:nvSpPr>
        <p:spPr>
          <a:xfrm>
            <a:off x="311700" y="1354750"/>
            <a:ext cx="432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Flip the device over. You could use two objects placed underneath the motors on both ends to make it easier to work on.</a:t>
            </a:r>
            <a:endParaRPr/>
          </a:p>
          <a:p>
            <a:pPr indent="0" lvl="0" marL="0" rtl="0" algn="l">
              <a:spcBef>
                <a:spcPts val="1200"/>
              </a:spcBef>
              <a:spcAft>
                <a:spcPts val="1200"/>
              </a:spcAft>
              <a:buNone/>
            </a:pPr>
            <a:r>
              <a:rPr lang="en"/>
              <a:t>Unscrew the two button head screws, and move the rubber feet plate to 1.05 inches (26.67mm) from the black endplate.</a:t>
            </a:r>
            <a:endParaRPr/>
          </a:p>
        </p:txBody>
      </p:sp>
      <p:pic>
        <p:nvPicPr>
          <p:cNvPr id="176" name="Google Shape;176;p27"/>
          <p:cNvPicPr preferRelativeResize="0"/>
          <p:nvPr/>
        </p:nvPicPr>
        <p:blipFill rotWithShape="1">
          <a:blip r:embed="rId3">
            <a:alphaModFix/>
          </a:blip>
          <a:srcRect b="13531" l="0" r="0" t="11042"/>
          <a:stretch/>
        </p:blipFill>
        <p:spPr>
          <a:xfrm>
            <a:off x="4635675" y="382612"/>
            <a:ext cx="4353550" cy="4378276"/>
          </a:xfrm>
          <a:prstGeom prst="rect">
            <a:avLst/>
          </a:prstGeom>
          <a:noFill/>
          <a:ln>
            <a:noFill/>
          </a:ln>
        </p:spPr>
      </p:pic>
      <p:sp>
        <p:nvSpPr>
          <p:cNvPr id="177" name="Google Shape;177;p27"/>
          <p:cNvSpPr/>
          <p:nvPr/>
        </p:nvSpPr>
        <p:spPr>
          <a:xfrm>
            <a:off x="6328250" y="1699250"/>
            <a:ext cx="273900" cy="27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7"/>
          <p:cNvSpPr/>
          <p:nvPr/>
        </p:nvSpPr>
        <p:spPr>
          <a:xfrm>
            <a:off x="6256750" y="2335025"/>
            <a:ext cx="273900" cy="273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9" name="Google Shape;179;p27"/>
          <p:cNvCxnSpPr/>
          <p:nvPr/>
        </p:nvCxnSpPr>
        <p:spPr>
          <a:xfrm>
            <a:off x="6543100" y="2153775"/>
            <a:ext cx="575700" cy="46200"/>
          </a:xfrm>
          <a:prstGeom prst="straightConnector1">
            <a:avLst/>
          </a:prstGeom>
          <a:noFill/>
          <a:ln cap="flat" cmpd="sng" w="28575">
            <a:solidFill>
              <a:srgbClr val="FF0000"/>
            </a:solidFill>
            <a:prstDash val="solid"/>
            <a:round/>
            <a:headEnd len="med" w="med" type="none"/>
            <a:tailEnd len="med" w="med" type="none"/>
          </a:ln>
        </p:spPr>
      </p:cxnSp>
      <p:cxnSp>
        <p:nvCxnSpPr>
          <p:cNvPr id="180" name="Google Shape;180;p27"/>
          <p:cNvCxnSpPr/>
          <p:nvPr/>
        </p:nvCxnSpPr>
        <p:spPr>
          <a:xfrm flipH="1">
            <a:off x="7115950" y="2143900"/>
            <a:ext cx="9300" cy="100200"/>
          </a:xfrm>
          <a:prstGeom prst="straightConnector1">
            <a:avLst/>
          </a:prstGeom>
          <a:noFill/>
          <a:ln cap="flat" cmpd="sng" w="28575">
            <a:solidFill>
              <a:srgbClr val="FF0000"/>
            </a:solidFill>
            <a:prstDash val="solid"/>
            <a:round/>
            <a:headEnd len="med" w="med" type="none"/>
            <a:tailEnd len="med" w="med" type="none"/>
          </a:ln>
        </p:spPr>
      </p:cxnSp>
      <p:cxnSp>
        <p:nvCxnSpPr>
          <p:cNvPr id="181" name="Google Shape;181;p27"/>
          <p:cNvCxnSpPr/>
          <p:nvPr/>
        </p:nvCxnSpPr>
        <p:spPr>
          <a:xfrm flipH="1">
            <a:off x="6539450" y="2105375"/>
            <a:ext cx="6300" cy="84900"/>
          </a:xfrm>
          <a:prstGeom prst="straightConnector1">
            <a:avLst/>
          </a:prstGeom>
          <a:noFill/>
          <a:ln cap="flat" cmpd="sng" w="28575">
            <a:solidFill>
              <a:srgbClr val="FF0000"/>
            </a:solidFill>
            <a:prstDash val="solid"/>
            <a:round/>
            <a:headEnd len="med" w="med" type="none"/>
            <a:tailEnd len="med" w="med" type="none"/>
          </a:ln>
        </p:spPr>
      </p:cxnSp>
      <p:sp>
        <p:nvSpPr>
          <p:cNvPr id="182" name="Google Shape;182;p27"/>
          <p:cNvSpPr txBox="1"/>
          <p:nvPr/>
        </p:nvSpPr>
        <p:spPr>
          <a:xfrm rot="343075">
            <a:off x="6597481" y="1957864"/>
            <a:ext cx="466722" cy="3078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00"/>
                </a:solidFill>
              </a:rPr>
              <a:t>1.05in</a:t>
            </a:r>
            <a:endParaRPr sz="8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445025"/>
            <a:ext cx="495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6: Install platform</a:t>
            </a:r>
            <a:endParaRPr/>
          </a:p>
        </p:txBody>
      </p:sp>
      <p:sp>
        <p:nvSpPr>
          <p:cNvPr id="188" name="Google Shape;188;p28"/>
          <p:cNvSpPr txBox="1"/>
          <p:nvPr>
            <p:ph idx="1" type="body"/>
          </p:nvPr>
        </p:nvSpPr>
        <p:spPr>
          <a:xfrm>
            <a:off x="311700" y="13547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Press the platform in so the notch lines up with the rubber feet plate, and ensure the two ridges fit in the slots on the underside of the device, as shown in the picture.</a:t>
            </a:r>
            <a:endParaRPr/>
          </a:p>
        </p:txBody>
      </p:sp>
      <p:pic>
        <p:nvPicPr>
          <p:cNvPr id="189" name="Google Shape;189;p28"/>
          <p:cNvPicPr preferRelativeResize="0"/>
          <p:nvPr/>
        </p:nvPicPr>
        <p:blipFill rotWithShape="1">
          <a:blip r:embed="rId3">
            <a:alphaModFix/>
          </a:blip>
          <a:srcRect b="3115" l="6512" r="5598" t="10810"/>
          <a:stretch/>
        </p:blipFill>
        <p:spPr>
          <a:xfrm>
            <a:off x="5189475" y="219862"/>
            <a:ext cx="3602001" cy="470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ctrTitle"/>
          </p:nvPr>
        </p:nvSpPr>
        <p:spPr>
          <a:xfrm>
            <a:off x="311700" y="384000"/>
            <a:ext cx="8520600" cy="1274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Fluidic System Build Guide</a:t>
            </a:r>
            <a:endParaRPr/>
          </a:p>
        </p:txBody>
      </p:sp>
      <p:sp>
        <p:nvSpPr>
          <p:cNvPr id="195" name="Google Shape;195;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Parts List</a:t>
            </a:r>
            <a:endParaRPr/>
          </a:p>
        </p:txBody>
      </p:sp>
      <p:sp>
        <p:nvSpPr>
          <p:cNvPr id="201" name="Google Shape;201;p30"/>
          <p:cNvSpPr txBox="1"/>
          <p:nvPr>
            <p:ph idx="1" type="body"/>
          </p:nvPr>
        </p:nvSpPr>
        <p:spPr>
          <a:xfrm>
            <a:off x="311700" y="1152475"/>
            <a:ext cx="259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40mm 20/22 gauge hypodermic needle</a:t>
            </a:r>
            <a:endParaRPr/>
          </a:p>
          <a:p>
            <a:pPr indent="0" lvl="0" marL="0" rtl="0" algn="l">
              <a:spcBef>
                <a:spcPts val="1200"/>
              </a:spcBef>
              <a:spcAft>
                <a:spcPts val="0"/>
              </a:spcAft>
              <a:buClr>
                <a:schemeClr val="dk1"/>
              </a:buClr>
              <a:buSzPts val="1100"/>
              <a:buFont typeface="Arial"/>
              <a:buNone/>
            </a:pPr>
            <a:r>
              <a:rPr lang="en"/>
              <a:t>IDEX F-0.25-28/M-Luer (P-655)</a:t>
            </a:r>
            <a:endParaRPr/>
          </a:p>
          <a:p>
            <a:pPr indent="0" lvl="0" marL="0" rtl="0" algn="l">
              <a:spcBef>
                <a:spcPts val="1200"/>
              </a:spcBef>
              <a:spcAft>
                <a:spcPts val="0"/>
              </a:spcAft>
              <a:buClr>
                <a:schemeClr val="dk1"/>
              </a:buClr>
              <a:buSzPts val="1100"/>
              <a:buFont typeface="Arial"/>
              <a:buNone/>
            </a:pPr>
            <a:r>
              <a:rPr lang="en"/>
              <a:t>IDEX Flngls Sys Short PEEK ⅛ 10pk (XP-335X)</a:t>
            </a:r>
            <a:endParaRPr/>
          </a:p>
          <a:p>
            <a:pPr indent="0" lvl="0" marL="0" rtl="0" algn="l">
              <a:spcBef>
                <a:spcPts val="1200"/>
              </a:spcBef>
              <a:spcAft>
                <a:spcPts val="0"/>
              </a:spcAft>
              <a:buNone/>
            </a:pPr>
            <a:r>
              <a:rPr lang="en"/>
              <a:t>38 in IDEX Tub FEP nat 1/8x.062 x 50ft (1521L)</a:t>
            </a:r>
            <a:endParaRPr/>
          </a:p>
          <a:p>
            <a:pPr indent="0" lvl="0" marL="0" rtl="0" algn="l">
              <a:spcBef>
                <a:spcPts val="1200"/>
              </a:spcBef>
              <a:spcAft>
                <a:spcPts val="1200"/>
              </a:spcAft>
              <a:buNone/>
            </a:pPr>
            <a:r>
              <a:rPr lang="en"/>
              <a:t>(2X) IDEX F-Luer/F-Union (P-628)</a:t>
            </a:r>
            <a:endParaRPr/>
          </a:p>
        </p:txBody>
      </p:sp>
      <p:sp>
        <p:nvSpPr>
          <p:cNvPr id="202" name="Google Shape;202;p30"/>
          <p:cNvSpPr txBox="1"/>
          <p:nvPr>
            <p:ph idx="2" type="body"/>
          </p:nvPr>
        </p:nvSpPr>
        <p:spPr>
          <a:xfrm>
            <a:off x="4832400" y="1152475"/>
            <a:ext cx="259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(2X) BD 1ml syringe Luer-Lok tip</a:t>
            </a:r>
            <a:endParaRPr/>
          </a:p>
          <a:p>
            <a:pPr indent="0" lvl="0" marL="0" rtl="0" algn="l">
              <a:spcBef>
                <a:spcPts val="1200"/>
              </a:spcBef>
              <a:spcAft>
                <a:spcPts val="0"/>
              </a:spcAft>
              <a:buClr>
                <a:schemeClr val="dk1"/>
              </a:buClr>
              <a:buSzPts val="1100"/>
              <a:buFont typeface="Arial"/>
              <a:buNone/>
            </a:pPr>
            <a:r>
              <a:rPr lang="en"/>
              <a:t>Plastic Tubing Cutter (A-327)</a:t>
            </a:r>
            <a:endParaRPr/>
          </a:p>
          <a:p>
            <a:pPr indent="0" lvl="0" marL="0" rtl="0" algn="l">
              <a:spcBef>
                <a:spcPts val="4000"/>
              </a:spcBef>
              <a:spcAft>
                <a:spcPts val="0"/>
              </a:spcAft>
              <a:buNone/>
            </a:pPr>
            <a:r>
              <a:rPr lang="en"/>
              <a:t>P-514 - PEEK Y Assembly 1/4-28 .060in thru hole</a:t>
            </a:r>
            <a:endParaRPr/>
          </a:p>
          <a:p>
            <a:pPr indent="0" lvl="0" marL="0" rtl="0" algn="l">
              <a:spcBef>
                <a:spcPts val="4000"/>
              </a:spcBef>
              <a:spcAft>
                <a:spcPts val="1200"/>
              </a:spcAft>
              <a:buClr>
                <a:schemeClr val="dk1"/>
              </a:buClr>
              <a:buSzPts val="1100"/>
              <a:buFont typeface="Arial"/>
              <a:buNone/>
            </a:pPr>
            <a:r>
              <a:rPr lang="en"/>
              <a:t>ChemyX Syringe pump Fusion 200x</a:t>
            </a:r>
            <a:endParaRPr/>
          </a:p>
        </p:txBody>
      </p:sp>
      <p:pic>
        <p:nvPicPr>
          <p:cNvPr id="203" name="Google Shape;203;p30"/>
          <p:cNvPicPr preferRelativeResize="0"/>
          <p:nvPr/>
        </p:nvPicPr>
        <p:blipFill rotWithShape="1">
          <a:blip r:embed="rId3">
            <a:alphaModFix/>
          </a:blip>
          <a:srcRect b="27718" l="30436" r="22513" t="29755"/>
          <a:stretch/>
        </p:blipFill>
        <p:spPr>
          <a:xfrm>
            <a:off x="3142626" y="1749650"/>
            <a:ext cx="1160851" cy="629501"/>
          </a:xfrm>
          <a:prstGeom prst="rect">
            <a:avLst/>
          </a:prstGeom>
          <a:noFill/>
          <a:ln>
            <a:noFill/>
          </a:ln>
        </p:spPr>
      </p:pic>
      <p:pic>
        <p:nvPicPr>
          <p:cNvPr id="204" name="Google Shape;204;p30"/>
          <p:cNvPicPr preferRelativeResize="0"/>
          <p:nvPr/>
        </p:nvPicPr>
        <p:blipFill rotWithShape="1">
          <a:blip r:embed="rId4">
            <a:alphaModFix/>
          </a:blip>
          <a:srcRect b="18627" l="16404" r="13098" t="20519"/>
          <a:stretch/>
        </p:blipFill>
        <p:spPr>
          <a:xfrm>
            <a:off x="3330100" y="3044750"/>
            <a:ext cx="785899" cy="678401"/>
          </a:xfrm>
          <a:prstGeom prst="rect">
            <a:avLst/>
          </a:prstGeom>
          <a:noFill/>
          <a:ln>
            <a:noFill/>
          </a:ln>
        </p:spPr>
      </p:pic>
      <p:pic>
        <p:nvPicPr>
          <p:cNvPr id="205" name="Google Shape;205;p30"/>
          <p:cNvPicPr preferRelativeResize="0"/>
          <p:nvPr/>
        </p:nvPicPr>
        <p:blipFill rotWithShape="1">
          <a:blip r:embed="rId5">
            <a:alphaModFix/>
          </a:blip>
          <a:srcRect b="16818" l="25114" r="21540" t="30357"/>
          <a:stretch/>
        </p:blipFill>
        <p:spPr>
          <a:xfrm>
            <a:off x="3142625" y="2379150"/>
            <a:ext cx="1160851" cy="689689"/>
          </a:xfrm>
          <a:prstGeom prst="rect">
            <a:avLst/>
          </a:prstGeom>
          <a:noFill/>
          <a:ln>
            <a:noFill/>
          </a:ln>
        </p:spPr>
      </p:pic>
      <p:pic>
        <p:nvPicPr>
          <p:cNvPr id="206" name="Google Shape;206;p30"/>
          <p:cNvPicPr preferRelativeResize="0"/>
          <p:nvPr/>
        </p:nvPicPr>
        <p:blipFill rotWithShape="1">
          <a:blip r:embed="rId6">
            <a:alphaModFix/>
          </a:blip>
          <a:srcRect b="7456" l="27184" r="24142" t="16762"/>
          <a:stretch/>
        </p:blipFill>
        <p:spPr>
          <a:xfrm>
            <a:off x="7478613" y="2257675"/>
            <a:ext cx="1291024" cy="1205988"/>
          </a:xfrm>
          <a:prstGeom prst="rect">
            <a:avLst/>
          </a:prstGeom>
          <a:noFill/>
          <a:ln>
            <a:noFill/>
          </a:ln>
        </p:spPr>
      </p:pic>
      <p:pic>
        <p:nvPicPr>
          <p:cNvPr id="207" name="Google Shape;207;p30"/>
          <p:cNvPicPr preferRelativeResize="0"/>
          <p:nvPr/>
        </p:nvPicPr>
        <p:blipFill rotWithShape="1">
          <a:blip r:embed="rId7">
            <a:alphaModFix/>
          </a:blip>
          <a:srcRect b="24142" l="29507" r="26246" t="30357"/>
          <a:stretch/>
        </p:blipFill>
        <p:spPr>
          <a:xfrm>
            <a:off x="3142625" y="3723150"/>
            <a:ext cx="1099478" cy="678399"/>
          </a:xfrm>
          <a:prstGeom prst="rect">
            <a:avLst/>
          </a:prstGeom>
          <a:noFill/>
          <a:ln>
            <a:noFill/>
          </a:ln>
        </p:spPr>
      </p:pic>
      <p:pic>
        <p:nvPicPr>
          <p:cNvPr id="208" name="Google Shape;208;p30"/>
          <p:cNvPicPr preferRelativeResize="0"/>
          <p:nvPr/>
        </p:nvPicPr>
        <p:blipFill>
          <a:blip r:embed="rId8">
            <a:alphaModFix/>
          </a:blip>
          <a:stretch>
            <a:fillRect/>
          </a:stretch>
        </p:blipFill>
        <p:spPr>
          <a:xfrm flipH="1" rot="-1370510">
            <a:off x="7514325" y="830944"/>
            <a:ext cx="1219599" cy="1219584"/>
          </a:xfrm>
          <a:prstGeom prst="rect">
            <a:avLst/>
          </a:prstGeom>
          <a:noFill/>
          <a:ln>
            <a:noFill/>
          </a:ln>
        </p:spPr>
      </p:pic>
      <p:pic>
        <p:nvPicPr>
          <p:cNvPr id="209" name="Google Shape;209;p30"/>
          <p:cNvPicPr preferRelativeResize="0"/>
          <p:nvPr/>
        </p:nvPicPr>
        <p:blipFill rotWithShape="1">
          <a:blip r:embed="rId9">
            <a:alphaModFix/>
          </a:blip>
          <a:srcRect b="21282" l="6497" r="44014" t="70293"/>
          <a:stretch/>
        </p:blipFill>
        <p:spPr>
          <a:xfrm>
            <a:off x="2928325" y="1300587"/>
            <a:ext cx="1528075" cy="280308"/>
          </a:xfrm>
          <a:prstGeom prst="rect">
            <a:avLst/>
          </a:prstGeom>
          <a:noFill/>
          <a:ln>
            <a:noFill/>
          </a:ln>
        </p:spPr>
      </p:pic>
      <p:pic>
        <p:nvPicPr>
          <p:cNvPr id="210" name="Google Shape;210;p30"/>
          <p:cNvPicPr preferRelativeResize="0"/>
          <p:nvPr/>
        </p:nvPicPr>
        <p:blipFill rotWithShape="1">
          <a:blip r:embed="rId10">
            <a:alphaModFix/>
          </a:blip>
          <a:srcRect b="34911" l="30360" r="23721" t="27773"/>
          <a:stretch/>
        </p:blipFill>
        <p:spPr>
          <a:xfrm>
            <a:off x="7478612" y="1609928"/>
            <a:ext cx="1291018" cy="629501"/>
          </a:xfrm>
          <a:prstGeom prst="rect">
            <a:avLst/>
          </a:prstGeom>
          <a:noFill/>
          <a:ln>
            <a:noFill/>
          </a:ln>
        </p:spPr>
      </p:pic>
      <p:pic>
        <p:nvPicPr>
          <p:cNvPr id="211" name="Google Shape;211;p30"/>
          <p:cNvPicPr preferRelativeResize="0"/>
          <p:nvPr/>
        </p:nvPicPr>
        <p:blipFill rotWithShape="1">
          <a:blip r:embed="rId11">
            <a:alphaModFix/>
          </a:blip>
          <a:srcRect b="10577" l="10288" r="11230" t="7616"/>
          <a:stretch/>
        </p:blipFill>
        <p:spPr>
          <a:xfrm>
            <a:off x="7407575" y="3401275"/>
            <a:ext cx="1433074" cy="11186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b="18627" l="16404" r="13098" t="20519"/>
          <a:stretch/>
        </p:blipFill>
        <p:spPr>
          <a:xfrm>
            <a:off x="1442502" y="3231100"/>
            <a:ext cx="2518574" cy="2174050"/>
          </a:xfrm>
          <a:prstGeom prst="rect">
            <a:avLst/>
          </a:prstGeom>
          <a:noFill/>
          <a:ln>
            <a:noFill/>
          </a:ln>
        </p:spPr>
      </p:pic>
      <p:sp>
        <p:nvSpPr>
          <p:cNvPr id="217" name="Google Shape;217;p31"/>
          <p:cNvSpPr txBox="1"/>
          <p:nvPr>
            <p:ph type="title"/>
          </p:nvPr>
        </p:nvSpPr>
        <p:spPr>
          <a:xfrm>
            <a:off x="311700" y="445025"/>
            <a:ext cx="478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Preparation</a:t>
            </a:r>
            <a:endParaRPr/>
          </a:p>
        </p:txBody>
      </p:sp>
      <p:sp>
        <p:nvSpPr>
          <p:cNvPr id="218" name="Google Shape;218;p31"/>
          <p:cNvSpPr txBox="1"/>
          <p:nvPr>
            <p:ph idx="1" type="body"/>
          </p:nvPr>
        </p:nvSpPr>
        <p:spPr>
          <a:xfrm>
            <a:off x="311700" y="1152475"/>
            <a:ext cx="478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Cut the 1/8th OD tubing to 36 in (91.4 cm) long using a tubing cutter, or a utility knife, making sure to have a flat and perpendicular cut with no burrs</a:t>
            </a:r>
            <a:endParaRPr/>
          </a:p>
          <a:p>
            <a:pPr indent="0" lvl="0" marL="0" rtl="0" algn="l">
              <a:spcBef>
                <a:spcPts val="1200"/>
              </a:spcBef>
              <a:spcAft>
                <a:spcPts val="1200"/>
              </a:spcAft>
              <a:buNone/>
            </a:pPr>
            <a:r>
              <a:rPr lang="en"/>
              <a:t>Also cut 2 short pieces of 1/8th OD tubing at 1 inch in length</a:t>
            </a:r>
            <a:endParaRPr/>
          </a:p>
        </p:txBody>
      </p:sp>
      <p:pic>
        <p:nvPicPr>
          <p:cNvPr id="219" name="Google Shape;219;p31"/>
          <p:cNvPicPr preferRelativeResize="0"/>
          <p:nvPr/>
        </p:nvPicPr>
        <p:blipFill rotWithShape="1">
          <a:blip r:embed="rId4">
            <a:alphaModFix/>
          </a:blip>
          <a:srcRect b="19428" l="0" r="0" t="11553"/>
          <a:stretch/>
        </p:blipFill>
        <p:spPr>
          <a:xfrm>
            <a:off x="5416450" y="2352575"/>
            <a:ext cx="2719976" cy="2502973"/>
          </a:xfrm>
          <a:prstGeom prst="rect">
            <a:avLst/>
          </a:prstGeom>
          <a:noFill/>
          <a:ln>
            <a:noFill/>
          </a:ln>
        </p:spPr>
      </p:pic>
      <p:pic>
        <p:nvPicPr>
          <p:cNvPr id="220" name="Google Shape;220;p31"/>
          <p:cNvPicPr preferRelativeResize="0"/>
          <p:nvPr/>
        </p:nvPicPr>
        <p:blipFill rotWithShape="1">
          <a:blip r:embed="rId5">
            <a:alphaModFix/>
          </a:blip>
          <a:srcRect b="33713" l="38399" r="37505" t="49553"/>
          <a:stretch/>
        </p:blipFill>
        <p:spPr>
          <a:xfrm>
            <a:off x="7103575" y="1542675"/>
            <a:ext cx="1823539" cy="1688428"/>
          </a:xfrm>
          <a:prstGeom prst="rect">
            <a:avLst/>
          </a:prstGeom>
          <a:noFill/>
          <a:ln>
            <a:noFill/>
          </a:ln>
        </p:spPr>
      </p:pic>
      <p:sp>
        <p:nvSpPr>
          <p:cNvPr id="221" name="Google Shape;221;p31"/>
          <p:cNvSpPr txBox="1"/>
          <p:nvPr/>
        </p:nvSpPr>
        <p:spPr>
          <a:xfrm>
            <a:off x="5255950" y="332800"/>
            <a:ext cx="37641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Snip the end of the hypodermic needle with a pair of side cutters, or other cutting tool</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494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Remove the pen holder</a:t>
            </a:r>
            <a:endParaRPr/>
          </a:p>
        </p:txBody>
      </p:sp>
      <p:sp>
        <p:nvSpPr>
          <p:cNvPr id="60" name="Google Shape;60;p14"/>
          <p:cNvSpPr txBox="1"/>
          <p:nvPr>
            <p:ph idx="1" type="body"/>
          </p:nvPr>
        </p:nvSpPr>
        <p:spPr>
          <a:xfrm>
            <a:off x="311700" y="1152475"/>
            <a:ext cx="494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starting point should look like this:</a:t>
            </a:r>
            <a:endParaRPr/>
          </a:p>
          <a:p>
            <a:pPr indent="0" lvl="0" marL="0" rtl="0" algn="l">
              <a:spcBef>
                <a:spcPts val="1200"/>
              </a:spcBef>
              <a:spcAft>
                <a:spcPts val="0"/>
              </a:spcAft>
              <a:buNone/>
            </a:pPr>
            <a:r>
              <a:rPr lang="en"/>
              <a:t>Begin by removing the pen holder by unscrewing the marked button head screws as shown on the right with the included allen keys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Hold onto the button head screws, which will be used in step 4</a:t>
            </a:r>
            <a:endParaRPr/>
          </a:p>
        </p:txBody>
      </p:sp>
      <p:pic>
        <p:nvPicPr>
          <p:cNvPr id="61" name="Google Shape;61;p14"/>
          <p:cNvPicPr preferRelativeResize="0"/>
          <p:nvPr/>
        </p:nvPicPr>
        <p:blipFill rotWithShape="1">
          <a:blip r:embed="rId3">
            <a:alphaModFix/>
          </a:blip>
          <a:srcRect b="18257" l="16158" r="12626" t="17388"/>
          <a:stretch/>
        </p:blipFill>
        <p:spPr>
          <a:xfrm>
            <a:off x="5362200" y="423838"/>
            <a:ext cx="3565167" cy="4295823"/>
          </a:xfrm>
          <a:prstGeom prst="rect">
            <a:avLst/>
          </a:prstGeom>
          <a:noFill/>
          <a:ln>
            <a:noFill/>
          </a:ln>
        </p:spPr>
      </p:pic>
      <p:cxnSp>
        <p:nvCxnSpPr>
          <p:cNvPr id="62" name="Google Shape;62;p14"/>
          <p:cNvCxnSpPr/>
          <p:nvPr/>
        </p:nvCxnSpPr>
        <p:spPr>
          <a:xfrm flipH="1">
            <a:off x="7221300" y="1288287"/>
            <a:ext cx="1822500" cy="534000"/>
          </a:xfrm>
          <a:prstGeom prst="straightConnector1">
            <a:avLst/>
          </a:prstGeom>
          <a:noFill/>
          <a:ln cap="flat" cmpd="sng" w="28575">
            <a:solidFill>
              <a:srgbClr val="FF0000"/>
            </a:solidFill>
            <a:prstDash val="solid"/>
            <a:round/>
            <a:headEnd len="med" w="med" type="none"/>
            <a:tailEnd len="med" w="med" type="triangle"/>
          </a:ln>
        </p:spPr>
      </p:cxnSp>
      <p:cxnSp>
        <p:nvCxnSpPr>
          <p:cNvPr id="63" name="Google Shape;63;p14"/>
          <p:cNvCxnSpPr/>
          <p:nvPr/>
        </p:nvCxnSpPr>
        <p:spPr>
          <a:xfrm flipH="1">
            <a:off x="7221300" y="2426135"/>
            <a:ext cx="1822500" cy="534000"/>
          </a:xfrm>
          <a:prstGeom prst="straightConnector1">
            <a:avLst/>
          </a:prstGeom>
          <a:noFill/>
          <a:ln cap="flat" cmpd="sng" w="28575">
            <a:solidFill>
              <a:srgbClr val="FF0000"/>
            </a:solidFill>
            <a:prstDash val="solid"/>
            <a:round/>
            <a:headEnd len="med" w="med" type="none"/>
            <a:tailEnd len="med" w="med" type="triangle"/>
          </a:ln>
        </p:spPr>
      </p:cxnSp>
      <p:sp>
        <p:nvSpPr>
          <p:cNvPr id="64" name="Google Shape;64;p14"/>
          <p:cNvSpPr/>
          <p:nvPr/>
        </p:nvSpPr>
        <p:spPr>
          <a:xfrm>
            <a:off x="6914285" y="1753896"/>
            <a:ext cx="284700" cy="284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p:nvPr/>
        </p:nvSpPr>
        <p:spPr>
          <a:xfrm>
            <a:off x="6862398" y="2844726"/>
            <a:ext cx="284700" cy="284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6913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Connect the tubing together</a:t>
            </a:r>
            <a:endParaRPr/>
          </a:p>
        </p:txBody>
      </p:sp>
      <p:grpSp>
        <p:nvGrpSpPr>
          <p:cNvPr id="227" name="Google Shape;227;p32"/>
          <p:cNvGrpSpPr/>
          <p:nvPr/>
        </p:nvGrpSpPr>
        <p:grpSpPr>
          <a:xfrm>
            <a:off x="200224" y="1290400"/>
            <a:ext cx="8377351" cy="4440876"/>
            <a:chOff x="200224" y="1290400"/>
            <a:chExt cx="8377351" cy="4440876"/>
          </a:xfrm>
        </p:grpSpPr>
        <p:pic>
          <p:nvPicPr>
            <p:cNvPr id="228" name="Google Shape;228;p32"/>
            <p:cNvPicPr preferRelativeResize="0"/>
            <p:nvPr/>
          </p:nvPicPr>
          <p:blipFill rotWithShape="1">
            <a:blip r:embed="rId3">
              <a:alphaModFix/>
            </a:blip>
            <a:srcRect b="28703" l="29117" r="28622" t="36185"/>
            <a:stretch/>
          </p:blipFill>
          <p:spPr>
            <a:xfrm>
              <a:off x="4983050" y="1322850"/>
              <a:ext cx="1234602" cy="615450"/>
            </a:xfrm>
            <a:prstGeom prst="rect">
              <a:avLst/>
            </a:prstGeom>
            <a:noFill/>
            <a:ln>
              <a:noFill/>
            </a:ln>
          </p:spPr>
        </p:pic>
        <p:pic>
          <p:nvPicPr>
            <p:cNvPr id="229" name="Google Shape;229;p32"/>
            <p:cNvPicPr preferRelativeResize="0"/>
            <p:nvPr/>
          </p:nvPicPr>
          <p:blipFill rotWithShape="1">
            <a:blip r:embed="rId4">
              <a:alphaModFix/>
            </a:blip>
            <a:srcRect b="35325" l="32130" r="31081" t="33842"/>
            <a:stretch/>
          </p:blipFill>
          <p:spPr>
            <a:xfrm>
              <a:off x="3138100" y="2607925"/>
              <a:ext cx="963674" cy="484625"/>
            </a:xfrm>
            <a:prstGeom prst="rect">
              <a:avLst/>
            </a:prstGeom>
            <a:noFill/>
            <a:ln>
              <a:noFill/>
            </a:ln>
          </p:spPr>
        </p:pic>
        <p:pic>
          <p:nvPicPr>
            <p:cNvPr id="230" name="Google Shape;230;p32"/>
            <p:cNvPicPr preferRelativeResize="0"/>
            <p:nvPr/>
          </p:nvPicPr>
          <p:blipFill rotWithShape="1">
            <a:blip r:embed="rId5">
              <a:alphaModFix/>
            </a:blip>
            <a:srcRect b="34510" l="30436" r="29408" t="31255"/>
            <a:stretch/>
          </p:blipFill>
          <p:spPr>
            <a:xfrm>
              <a:off x="3291250" y="1290400"/>
              <a:ext cx="1330051" cy="680350"/>
            </a:xfrm>
            <a:prstGeom prst="rect">
              <a:avLst/>
            </a:prstGeom>
            <a:noFill/>
            <a:ln>
              <a:noFill/>
            </a:ln>
          </p:spPr>
        </p:pic>
        <p:pic>
          <p:nvPicPr>
            <p:cNvPr id="231" name="Google Shape;231;p32"/>
            <p:cNvPicPr preferRelativeResize="0"/>
            <p:nvPr/>
          </p:nvPicPr>
          <p:blipFill rotWithShape="1">
            <a:blip r:embed="rId6">
              <a:alphaModFix/>
            </a:blip>
            <a:srcRect b="15267" l="27183" r="28580" t="24122"/>
            <a:stretch/>
          </p:blipFill>
          <p:spPr>
            <a:xfrm rot="-1730203">
              <a:off x="5832282" y="2774428"/>
              <a:ext cx="1570711" cy="1291195"/>
            </a:xfrm>
            <a:prstGeom prst="rect">
              <a:avLst/>
            </a:prstGeom>
            <a:noFill/>
            <a:ln>
              <a:noFill/>
            </a:ln>
          </p:spPr>
        </p:pic>
        <p:pic>
          <p:nvPicPr>
            <p:cNvPr id="232" name="Google Shape;232;p32"/>
            <p:cNvPicPr preferRelativeResize="0"/>
            <p:nvPr/>
          </p:nvPicPr>
          <p:blipFill rotWithShape="1">
            <a:blip r:embed="rId7">
              <a:alphaModFix/>
            </a:blip>
            <a:srcRect b="21282" l="6497" r="44014" t="70293"/>
            <a:stretch/>
          </p:blipFill>
          <p:spPr>
            <a:xfrm rot="10800000">
              <a:off x="685825" y="1424788"/>
              <a:ext cx="2243674" cy="411575"/>
            </a:xfrm>
            <a:prstGeom prst="rect">
              <a:avLst/>
            </a:prstGeom>
            <a:noFill/>
            <a:ln>
              <a:noFill/>
            </a:ln>
          </p:spPr>
        </p:pic>
        <p:cxnSp>
          <p:nvCxnSpPr>
            <p:cNvPr id="233" name="Google Shape;233;p32"/>
            <p:cNvCxnSpPr>
              <a:stCxn id="232" idx="1"/>
              <a:endCxn id="230" idx="1"/>
            </p:cNvCxnSpPr>
            <p:nvPr/>
          </p:nvCxnSpPr>
          <p:spPr>
            <a:xfrm>
              <a:off x="2929499" y="1630575"/>
              <a:ext cx="361800" cy="0"/>
            </a:xfrm>
            <a:prstGeom prst="straightConnector1">
              <a:avLst/>
            </a:prstGeom>
            <a:noFill/>
            <a:ln cap="flat" cmpd="sng" w="19050">
              <a:solidFill>
                <a:srgbClr val="FF0000"/>
              </a:solidFill>
              <a:prstDash val="solid"/>
              <a:round/>
              <a:headEnd len="med" w="med" type="triangle"/>
              <a:tailEnd len="med" w="med" type="triangle"/>
            </a:ln>
          </p:spPr>
        </p:cxnSp>
        <p:pic>
          <p:nvPicPr>
            <p:cNvPr id="234" name="Google Shape;234;p32"/>
            <p:cNvPicPr preferRelativeResize="0"/>
            <p:nvPr/>
          </p:nvPicPr>
          <p:blipFill rotWithShape="1">
            <a:blip r:embed="rId3">
              <a:alphaModFix/>
            </a:blip>
            <a:srcRect b="28703" l="28386" r="27259" t="36185"/>
            <a:stretch/>
          </p:blipFill>
          <p:spPr>
            <a:xfrm>
              <a:off x="4462100" y="2621375"/>
              <a:ext cx="963674" cy="457724"/>
            </a:xfrm>
            <a:prstGeom prst="rect">
              <a:avLst/>
            </a:prstGeom>
            <a:noFill/>
            <a:ln>
              <a:noFill/>
            </a:ln>
          </p:spPr>
        </p:pic>
        <p:pic>
          <p:nvPicPr>
            <p:cNvPr id="235" name="Google Shape;235;p32"/>
            <p:cNvPicPr preferRelativeResize="0"/>
            <p:nvPr/>
          </p:nvPicPr>
          <p:blipFill rotWithShape="1">
            <a:blip r:embed="rId3">
              <a:alphaModFix/>
            </a:blip>
            <a:srcRect b="28703" l="28386" r="27259" t="36185"/>
            <a:stretch/>
          </p:blipFill>
          <p:spPr>
            <a:xfrm>
              <a:off x="4462100" y="3983200"/>
              <a:ext cx="963674" cy="457724"/>
            </a:xfrm>
            <a:prstGeom prst="rect">
              <a:avLst/>
            </a:prstGeom>
            <a:noFill/>
            <a:ln>
              <a:noFill/>
            </a:ln>
          </p:spPr>
        </p:pic>
        <p:pic>
          <p:nvPicPr>
            <p:cNvPr id="236" name="Google Shape;236;p32"/>
            <p:cNvPicPr preferRelativeResize="0"/>
            <p:nvPr/>
          </p:nvPicPr>
          <p:blipFill rotWithShape="1">
            <a:blip r:embed="rId4">
              <a:alphaModFix/>
            </a:blip>
            <a:srcRect b="35325" l="32130" r="31081" t="33842"/>
            <a:stretch/>
          </p:blipFill>
          <p:spPr>
            <a:xfrm>
              <a:off x="3138100" y="3969750"/>
              <a:ext cx="963674" cy="484625"/>
            </a:xfrm>
            <a:prstGeom prst="rect">
              <a:avLst/>
            </a:prstGeom>
            <a:noFill/>
            <a:ln>
              <a:noFill/>
            </a:ln>
          </p:spPr>
        </p:pic>
        <p:cxnSp>
          <p:nvCxnSpPr>
            <p:cNvPr id="237" name="Google Shape;237;p32"/>
            <p:cNvCxnSpPr>
              <a:stCxn id="230" idx="3"/>
              <a:endCxn id="228" idx="1"/>
            </p:cNvCxnSpPr>
            <p:nvPr/>
          </p:nvCxnSpPr>
          <p:spPr>
            <a:xfrm>
              <a:off x="4621301" y="1630575"/>
              <a:ext cx="361800" cy="0"/>
            </a:xfrm>
            <a:prstGeom prst="straightConnector1">
              <a:avLst/>
            </a:prstGeom>
            <a:noFill/>
            <a:ln cap="flat" cmpd="sng" w="19050">
              <a:solidFill>
                <a:srgbClr val="FF0000"/>
              </a:solidFill>
              <a:prstDash val="solid"/>
              <a:round/>
              <a:headEnd len="med" w="med" type="triangle"/>
              <a:tailEnd len="med" w="med" type="triangle"/>
            </a:ln>
          </p:spPr>
        </p:cxnSp>
        <p:cxnSp>
          <p:nvCxnSpPr>
            <p:cNvPr id="238" name="Google Shape;238;p32"/>
            <p:cNvCxnSpPr>
              <a:stCxn id="234" idx="1"/>
              <a:endCxn id="229" idx="3"/>
            </p:cNvCxnSpPr>
            <p:nvPr/>
          </p:nvCxnSpPr>
          <p:spPr>
            <a:xfrm rot="10800000">
              <a:off x="4101800" y="2850237"/>
              <a:ext cx="360300" cy="0"/>
            </a:xfrm>
            <a:prstGeom prst="straightConnector1">
              <a:avLst/>
            </a:prstGeom>
            <a:noFill/>
            <a:ln cap="flat" cmpd="sng" w="19050">
              <a:solidFill>
                <a:srgbClr val="FF0000"/>
              </a:solidFill>
              <a:prstDash val="solid"/>
              <a:round/>
              <a:headEnd len="med" w="med" type="triangle"/>
              <a:tailEnd len="med" w="med" type="triangle"/>
            </a:ln>
          </p:spPr>
        </p:cxnSp>
        <p:cxnSp>
          <p:nvCxnSpPr>
            <p:cNvPr id="239" name="Google Shape;239;p32"/>
            <p:cNvCxnSpPr>
              <a:stCxn id="235" idx="1"/>
              <a:endCxn id="236" idx="3"/>
            </p:cNvCxnSpPr>
            <p:nvPr/>
          </p:nvCxnSpPr>
          <p:spPr>
            <a:xfrm rot="10800000">
              <a:off x="4101800" y="4212062"/>
              <a:ext cx="360300" cy="0"/>
            </a:xfrm>
            <a:prstGeom prst="straightConnector1">
              <a:avLst/>
            </a:prstGeom>
            <a:noFill/>
            <a:ln cap="flat" cmpd="sng" w="19050">
              <a:solidFill>
                <a:srgbClr val="FF0000"/>
              </a:solidFill>
              <a:prstDash val="solid"/>
              <a:round/>
              <a:headEnd len="med" w="med" type="triangle"/>
              <a:tailEnd len="med" w="med" type="triangle"/>
            </a:ln>
          </p:spPr>
        </p:cxnSp>
        <p:sp>
          <p:nvSpPr>
            <p:cNvPr id="240" name="Google Shape;240;p32"/>
            <p:cNvSpPr/>
            <p:nvPr/>
          </p:nvSpPr>
          <p:spPr>
            <a:xfrm>
              <a:off x="5389350" y="2735171"/>
              <a:ext cx="928847" cy="100550"/>
            </a:xfrm>
            <a:custGeom>
              <a:rect b="b" l="l" r="r" t="t"/>
              <a:pathLst>
                <a:path extrusionOk="0" h="2837" w="32657">
                  <a:moveTo>
                    <a:pt x="0" y="2364"/>
                  </a:moveTo>
                  <a:cubicBezTo>
                    <a:pt x="10887" y="2364"/>
                    <a:pt x="23603" y="-3207"/>
                    <a:pt x="32657" y="2838"/>
                  </a:cubicBezTo>
                </a:path>
              </a:pathLst>
            </a:custGeom>
            <a:noFill/>
            <a:ln cap="flat" cmpd="sng" w="76200">
              <a:solidFill>
                <a:srgbClr val="4A86E8"/>
              </a:solidFill>
              <a:prstDash val="solid"/>
              <a:round/>
              <a:headEnd len="med" w="med" type="none"/>
              <a:tailEnd len="med" w="med" type="none"/>
            </a:ln>
          </p:spPr>
        </p:sp>
        <p:sp>
          <p:nvSpPr>
            <p:cNvPr id="241" name="Google Shape;241;p32"/>
            <p:cNvSpPr/>
            <p:nvPr/>
          </p:nvSpPr>
          <p:spPr>
            <a:xfrm flipH="1" rot="10800000">
              <a:off x="5389350" y="4212046"/>
              <a:ext cx="928847" cy="100550"/>
            </a:xfrm>
            <a:custGeom>
              <a:rect b="b" l="l" r="r" t="t"/>
              <a:pathLst>
                <a:path extrusionOk="0" h="2837" w="32657">
                  <a:moveTo>
                    <a:pt x="0" y="2364"/>
                  </a:moveTo>
                  <a:cubicBezTo>
                    <a:pt x="10887" y="2364"/>
                    <a:pt x="23603" y="-3207"/>
                    <a:pt x="32657" y="2838"/>
                  </a:cubicBezTo>
                </a:path>
              </a:pathLst>
            </a:custGeom>
            <a:noFill/>
            <a:ln cap="flat" cmpd="sng" w="76200">
              <a:solidFill>
                <a:srgbClr val="4A86E8"/>
              </a:solidFill>
              <a:prstDash val="solid"/>
              <a:round/>
              <a:headEnd len="med" w="med" type="none"/>
              <a:tailEnd len="med" w="med" type="none"/>
            </a:ln>
          </p:spPr>
        </p:sp>
        <p:sp>
          <p:nvSpPr>
            <p:cNvPr id="242" name="Google Shape;242;p32"/>
            <p:cNvSpPr/>
            <p:nvPr/>
          </p:nvSpPr>
          <p:spPr>
            <a:xfrm>
              <a:off x="6357000" y="1614925"/>
              <a:ext cx="2220575" cy="1947025"/>
            </a:xfrm>
            <a:custGeom>
              <a:rect b="b" l="l" r="r" t="t"/>
              <a:pathLst>
                <a:path extrusionOk="0" h="77881" w="88823">
                  <a:moveTo>
                    <a:pt x="0" y="0"/>
                  </a:moveTo>
                  <a:cubicBezTo>
                    <a:pt x="11206" y="1961"/>
                    <a:pt x="52481" y="5416"/>
                    <a:pt x="67235" y="11766"/>
                  </a:cubicBezTo>
                  <a:cubicBezTo>
                    <a:pt x="81989" y="18116"/>
                    <a:pt x="86845" y="29322"/>
                    <a:pt x="88526" y="38100"/>
                  </a:cubicBezTo>
                  <a:cubicBezTo>
                    <a:pt x="90207" y="46878"/>
                    <a:pt x="84511" y="57804"/>
                    <a:pt x="77320" y="64434"/>
                  </a:cubicBezTo>
                  <a:cubicBezTo>
                    <a:pt x="70130" y="71064"/>
                    <a:pt x="50706" y="75640"/>
                    <a:pt x="45383" y="77881"/>
                  </a:cubicBezTo>
                </a:path>
              </a:pathLst>
            </a:custGeom>
            <a:noFill/>
            <a:ln cap="flat" cmpd="sng" w="76200">
              <a:solidFill>
                <a:srgbClr val="4A86E8"/>
              </a:solidFill>
              <a:prstDash val="solid"/>
              <a:round/>
              <a:headEnd len="med" w="med" type="none"/>
              <a:tailEnd len="med" w="med" type="none"/>
            </a:ln>
          </p:spPr>
        </p:sp>
        <p:pic>
          <p:nvPicPr>
            <p:cNvPr id="243" name="Google Shape;243;p32"/>
            <p:cNvPicPr preferRelativeResize="0"/>
            <p:nvPr/>
          </p:nvPicPr>
          <p:blipFill>
            <a:blip r:embed="rId8">
              <a:alphaModFix/>
            </a:blip>
            <a:stretch>
              <a:fillRect/>
            </a:stretch>
          </p:blipFill>
          <p:spPr>
            <a:xfrm flipH="1" rot="-1370532">
              <a:off x="547637" y="1772213"/>
              <a:ext cx="2243025" cy="2243025"/>
            </a:xfrm>
            <a:prstGeom prst="rect">
              <a:avLst/>
            </a:prstGeom>
            <a:noFill/>
            <a:ln>
              <a:noFill/>
            </a:ln>
          </p:spPr>
        </p:pic>
        <p:pic>
          <p:nvPicPr>
            <p:cNvPr id="244" name="Google Shape;244;p32"/>
            <p:cNvPicPr preferRelativeResize="0"/>
            <p:nvPr/>
          </p:nvPicPr>
          <p:blipFill>
            <a:blip r:embed="rId8">
              <a:alphaModFix/>
            </a:blip>
            <a:stretch>
              <a:fillRect/>
            </a:stretch>
          </p:blipFill>
          <p:spPr>
            <a:xfrm flipH="1" rot="-1370532">
              <a:off x="547637" y="3140838"/>
              <a:ext cx="2243025" cy="2243025"/>
            </a:xfrm>
            <a:prstGeom prst="rect">
              <a:avLst/>
            </a:prstGeom>
            <a:noFill/>
            <a:ln>
              <a:noFill/>
            </a:ln>
          </p:spPr>
        </p:pic>
        <p:cxnSp>
          <p:nvCxnSpPr>
            <p:cNvPr id="245" name="Google Shape;245;p32"/>
            <p:cNvCxnSpPr/>
            <p:nvPr/>
          </p:nvCxnSpPr>
          <p:spPr>
            <a:xfrm>
              <a:off x="2793500" y="2884000"/>
              <a:ext cx="352500" cy="0"/>
            </a:xfrm>
            <a:prstGeom prst="straightConnector1">
              <a:avLst/>
            </a:prstGeom>
            <a:noFill/>
            <a:ln cap="flat" cmpd="sng" w="19050">
              <a:solidFill>
                <a:srgbClr val="FF0000"/>
              </a:solidFill>
              <a:prstDash val="solid"/>
              <a:round/>
              <a:headEnd len="med" w="med" type="triangle"/>
              <a:tailEnd len="med" w="med" type="triangle"/>
            </a:ln>
          </p:spPr>
        </p:cxnSp>
        <p:cxnSp>
          <p:nvCxnSpPr>
            <p:cNvPr id="246" name="Google Shape;246;p32"/>
            <p:cNvCxnSpPr/>
            <p:nvPr/>
          </p:nvCxnSpPr>
          <p:spPr>
            <a:xfrm>
              <a:off x="2808275" y="4248625"/>
              <a:ext cx="352500" cy="0"/>
            </a:xfrm>
            <a:prstGeom prst="straightConnector1">
              <a:avLst/>
            </a:prstGeom>
            <a:noFill/>
            <a:ln cap="flat" cmpd="sng" w="19050">
              <a:solidFill>
                <a:srgbClr val="FF0000"/>
              </a:solidFill>
              <a:prstDash val="solid"/>
              <a:round/>
              <a:headEnd len="med" w="med" type="triangle"/>
              <a:tailEnd len="med" w="med" type="triangl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11700" y="445025"/>
            <a:ext cx="478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Attach syringe to pump</a:t>
            </a:r>
            <a:endParaRPr/>
          </a:p>
        </p:txBody>
      </p:sp>
      <p:sp>
        <p:nvSpPr>
          <p:cNvPr id="252" name="Google Shape;252;p3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Attach the two syringes to the ChemyX Fusion 200x syringe pump, making sure to clamp down both ends</a:t>
            </a:r>
            <a:endParaRPr/>
          </a:p>
        </p:txBody>
      </p:sp>
      <p:pic>
        <p:nvPicPr>
          <p:cNvPr id="253" name="Google Shape;253;p33"/>
          <p:cNvPicPr preferRelativeResize="0"/>
          <p:nvPr/>
        </p:nvPicPr>
        <p:blipFill>
          <a:blip r:embed="rId3">
            <a:alphaModFix/>
          </a:blip>
          <a:stretch>
            <a:fillRect/>
          </a:stretch>
        </p:blipFill>
        <p:spPr>
          <a:xfrm>
            <a:off x="5244300" y="152400"/>
            <a:ext cx="3629027"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478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a:t>
            </a:r>
            <a:endParaRPr/>
          </a:p>
        </p:txBody>
      </p:sp>
      <p:sp>
        <p:nvSpPr>
          <p:cNvPr id="259" name="Google Shape;259;p34"/>
          <p:cNvSpPr txBox="1"/>
          <p:nvPr>
            <p:ph idx="1" type="body"/>
          </p:nvPr>
        </p:nvSpPr>
        <p:spPr>
          <a:xfrm>
            <a:off x="311700" y="1152475"/>
            <a:ext cx="478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833850" y="673550"/>
            <a:ext cx="7476300" cy="1044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Step 2:</a:t>
            </a:r>
            <a:endParaRPr/>
          </a:p>
          <a:p>
            <a:pPr indent="0" lvl="0" marL="0" rtl="0" algn="ctr">
              <a:spcBef>
                <a:spcPts val="0"/>
              </a:spcBef>
              <a:spcAft>
                <a:spcPts val="0"/>
              </a:spcAft>
              <a:buNone/>
            </a:pPr>
            <a:r>
              <a:rPr lang="en"/>
              <a:t>Lowering the guide pins</a:t>
            </a:r>
            <a:endParaRPr/>
          </a:p>
        </p:txBody>
      </p:sp>
      <p:sp>
        <p:nvSpPr>
          <p:cNvPr id="71" name="Google Shape;71;p15"/>
          <p:cNvSpPr txBox="1"/>
          <p:nvPr/>
        </p:nvSpPr>
        <p:spPr>
          <a:xfrm>
            <a:off x="833850" y="2821900"/>
            <a:ext cx="312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action="ppaction://hlinkshowjump?jump=nextslide"/>
              </a:rPr>
              <a:t>Step 2.1: With carriage removal</a:t>
            </a:r>
            <a:endParaRPr sz="1800">
              <a:solidFill>
                <a:schemeClr val="dk2"/>
              </a:solidFill>
            </a:endParaRPr>
          </a:p>
        </p:txBody>
      </p:sp>
      <p:sp>
        <p:nvSpPr>
          <p:cNvPr id="72" name="Google Shape;72;p15"/>
          <p:cNvSpPr txBox="1"/>
          <p:nvPr/>
        </p:nvSpPr>
        <p:spPr>
          <a:xfrm>
            <a:off x="5189550" y="2821900"/>
            <a:ext cx="3120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hlinkClick action="ppaction://hlinksldjump" r:id="rId3"/>
              </a:rPr>
              <a:t>Step 2.2:</a:t>
            </a:r>
            <a:r>
              <a:rPr lang="en" sz="1800">
                <a:solidFill>
                  <a:schemeClr val="dk2"/>
                </a:solidFill>
              </a:rPr>
              <a:t>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494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2.1.1: Unscrew the carriage</a:t>
            </a:r>
            <a:endParaRPr/>
          </a:p>
        </p:txBody>
      </p:sp>
      <p:sp>
        <p:nvSpPr>
          <p:cNvPr id="78" name="Google Shape;78;p16"/>
          <p:cNvSpPr txBox="1"/>
          <p:nvPr>
            <p:ph idx="1" type="body"/>
          </p:nvPr>
        </p:nvSpPr>
        <p:spPr>
          <a:xfrm>
            <a:off x="311700" y="1152475"/>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Looking from the top of the carriage, remove the bottom four screws as indicated in the image to the right. </a:t>
            </a:r>
            <a:endParaRPr/>
          </a:p>
          <a:p>
            <a:pPr indent="0" lvl="0" marL="0" rtl="0" algn="l">
              <a:spcBef>
                <a:spcPts val="1200"/>
              </a:spcBef>
              <a:spcAft>
                <a:spcPts val="0"/>
              </a:spcAft>
              <a:buClr>
                <a:schemeClr val="dk1"/>
              </a:buClr>
              <a:buSzPts val="1100"/>
              <a:buFont typeface="Arial"/>
              <a:buNone/>
            </a:pPr>
            <a:r>
              <a:rPr lang="en"/>
              <a:t>Be sure to be cognizant of which piece goes on which side they are removed from as they are side dependent and will produce resistance if reattached incorrectly. </a:t>
            </a:r>
            <a:endParaRPr/>
          </a:p>
          <a:p>
            <a:pPr indent="0" lvl="0" marL="0" rtl="0" algn="l">
              <a:spcBef>
                <a:spcPts val="1200"/>
              </a:spcBef>
              <a:spcAft>
                <a:spcPts val="1200"/>
              </a:spcAft>
              <a:buNone/>
            </a:pPr>
            <a:r>
              <a:t/>
            </a:r>
            <a:endParaRPr/>
          </a:p>
        </p:txBody>
      </p:sp>
      <p:pic>
        <p:nvPicPr>
          <p:cNvPr id="79" name="Google Shape;79;p16"/>
          <p:cNvPicPr preferRelativeResize="0"/>
          <p:nvPr/>
        </p:nvPicPr>
        <p:blipFill rotWithShape="1">
          <a:blip r:embed="rId3">
            <a:alphaModFix/>
          </a:blip>
          <a:srcRect b="0" l="24966" r="29456" t="20331"/>
          <a:stretch/>
        </p:blipFill>
        <p:spPr>
          <a:xfrm>
            <a:off x="5468825" y="389074"/>
            <a:ext cx="3445652" cy="4365350"/>
          </a:xfrm>
          <a:prstGeom prst="rect">
            <a:avLst/>
          </a:prstGeom>
          <a:noFill/>
          <a:ln>
            <a:noFill/>
          </a:ln>
        </p:spPr>
      </p:pic>
      <p:sp>
        <p:nvSpPr>
          <p:cNvPr id="80" name="Google Shape;80;p16"/>
          <p:cNvSpPr/>
          <p:nvPr/>
        </p:nvSpPr>
        <p:spPr>
          <a:xfrm>
            <a:off x="7397838" y="2179924"/>
            <a:ext cx="1240500" cy="420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495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2.1.2: Remove the carriage</a:t>
            </a:r>
            <a:endParaRPr/>
          </a:p>
        </p:txBody>
      </p:sp>
      <p:sp>
        <p:nvSpPr>
          <p:cNvPr id="86" name="Google Shape;86;p17"/>
          <p:cNvSpPr txBox="1"/>
          <p:nvPr>
            <p:ph idx="1" type="body"/>
          </p:nvPr>
        </p:nvSpPr>
        <p:spPr>
          <a:xfrm>
            <a:off x="311700" y="1152475"/>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Rotate the carriage outwards to clear the servo lever. You might need to loosen the screws holding the top brown guide piece. </a:t>
            </a:r>
            <a:endParaRPr/>
          </a:p>
          <a:p>
            <a:pPr indent="0" lvl="0" marL="0" rtl="0" algn="l">
              <a:spcBef>
                <a:spcPts val="1200"/>
              </a:spcBef>
              <a:spcAft>
                <a:spcPts val="1200"/>
              </a:spcAft>
              <a:buNone/>
            </a:pPr>
            <a:r>
              <a:rPr lang="en"/>
              <a:t>Then you can tilt the carriage up and slide it off from the top.</a:t>
            </a:r>
            <a:endParaRPr/>
          </a:p>
        </p:txBody>
      </p:sp>
      <p:pic>
        <p:nvPicPr>
          <p:cNvPr id="87" name="Google Shape;87;p17"/>
          <p:cNvPicPr preferRelativeResize="0"/>
          <p:nvPr/>
        </p:nvPicPr>
        <p:blipFill>
          <a:blip r:embed="rId3">
            <a:alphaModFix/>
          </a:blip>
          <a:stretch>
            <a:fillRect/>
          </a:stretch>
        </p:blipFill>
        <p:spPr>
          <a:xfrm>
            <a:off x="5522375" y="423577"/>
            <a:ext cx="3222275" cy="4296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476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2.1.3: </a:t>
            </a:r>
            <a:r>
              <a:rPr lang="en"/>
              <a:t>Loosen the guide pin clamps</a:t>
            </a:r>
            <a:endParaRPr/>
          </a:p>
        </p:txBody>
      </p:sp>
      <p:sp>
        <p:nvSpPr>
          <p:cNvPr id="93" name="Google Shape;93;p18"/>
          <p:cNvSpPr txBox="1"/>
          <p:nvPr>
            <p:ph idx="1" type="body"/>
          </p:nvPr>
        </p:nvSpPr>
        <p:spPr>
          <a:xfrm>
            <a:off x="311700" y="1320475"/>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Loosen the 4 screws that clamp down on the guide pins. Make sure to insert allen key fully as to not strip the screw</a:t>
            </a:r>
            <a:endParaRPr/>
          </a:p>
        </p:txBody>
      </p:sp>
      <p:pic>
        <p:nvPicPr>
          <p:cNvPr id="94" name="Google Shape;94;p18"/>
          <p:cNvPicPr preferRelativeResize="0"/>
          <p:nvPr/>
        </p:nvPicPr>
        <p:blipFill rotWithShape="1">
          <a:blip r:embed="rId3">
            <a:alphaModFix/>
          </a:blip>
          <a:srcRect b="10640" l="16634" r="15245" t="33059"/>
          <a:stretch/>
        </p:blipFill>
        <p:spPr>
          <a:xfrm>
            <a:off x="5004000" y="489087"/>
            <a:ext cx="3780000" cy="4165325"/>
          </a:xfrm>
          <a:prstGeom prst="rect">
            <a:avLst/>
          </a:prstGeom>
          <a:noFill/>
          <a:ln>
            <a:noFill/>
          </a:ln>
        </p:spPr>
      </p:pic>
      <p:sp>
        <p:nvSpPr>
          <p:cNvPr id="95" name="Google Shape;95;p18"/>
          <p:cNvSpPr/>
          <p:nvPr/>
        </p:nvSpPr>
        <p:spPr>
          <a:xfrm>
            <a:off x="6120000" y="1999050"/>
            <a:ext cx="3240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8"/>
          <p:cNvSpPr/>
          <p:nvPr/>
        </p:nvSpPr>
        <p:spPr>
          <a:xfrm>
            <a:off x="7316400" y="2091450"/>
            <a:ext cx="324000" cy="572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7" name="Google Shape;97;p18"/>
          <p:cNvCxnSpPr/>
          <p:nvPr/>
        </p:nvCxnSpPr>
        <p:spPr>
          <a:xfrm flipH="1">
            <a:off x="6389400" y="1032000"/>
            <a:ext cx="534600" cy="879000"/>
          </a:xfrm>
          <a:prstGeom prst="straightConnector1">
            <a:avLst/>
          </a:prstGeom>
          <a:noFill/>
          <a:ln cap="flat" cmpd="sng" w="28575">
            <a:solidFill>
              <a:srgbClr val="FF0000"/>
            </a:solidFill>
            <a:prstDash val="solid"/>
            <a:round/>
            <a:headEnd len="med" w="med" type="none"/>
            <a:tailEnd len="med" w="med" type="triangle"/>
          </a:ln>
        </p:spPr>
      </p:cxnSp>
      <p:cxnSp>
        <p:nvCxnSpPr>
          <p:cNvPr id="98" name="Google Shape;98;p18"/>
          <p:cNvCxnSpPr/>
          <p:nvPr/>
        </p:nvCxnSpPr>
        <p:spPr>
          <a:xfrm>
            <a:off x="6921900" y="1035325"/>
            <a:ext cx="479100" cy="905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4562100" cy="86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2.1.4: Adjust guide pin height</a:t>
            </a:r>
            <a:endParaRPr/>
          </a:p>
        </p:txBody>
      </p:sp>
      <p:sp>
        <p:nvSpPr>
          <p:cNvPr id="104" name="Google Shape;104;p19"/>
          <p:cNvSpPr txBox="1"/>
          <p:nvPr>
            <p:ph idx="1" type="body"/>
          </p:nvPr>
        </p:nvSpPr>
        <p:spPr>
          <a:xfrm>
            <a:off x="311700" y="13053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set the top height of the longest bar to a length of 1.7in from the top of the guide pin clamp, as indicated in the image</a:t>
            </a:r>
            <a:endParaRPr/>
          </a:p>
          <a:p>
            <a:pPr indent="0" lvl="0" marL="0" rtl="0" algn="l">
              <a:spcBef>
                <a:spcPts val="1200"/>
              </a:spcBef>
              <a:spcAft>
                <a:spcPts val="0"/>
              </a:spcAft>
              <a:buNone/>
            </a:pPr>
            <a:r>
              <a:rPr lang="en"/>
              <a:t>Then adjust the small guide pin to match the bottom height of the larger guide pin</a:t>
            </a:r>
            <a:endParaRPr/>
          </a:p>
          <a:p>
            <a:pPr indent="0" lvl="0" marL="0" rtl="0" algn="l">
              <a:spcBef>
                <a:spcPts val="1200"/>
              </a:spcBef>
              <a:spcAft>
                <a:spcPts val="0"/>
              </a:spcAft>
              <a:buNone/>
            </a:pPr>
            <a:r>
              <a:rPr lang="en"/>
              <a:t>Tighten the screws to hold the guide pins in place</a:t>
            </a:r>
            <a:endParaRPr/>
          </a:p>
          <a:p>
            <a:pPr indent="0" lvl="0" marL="0" rtl="0" algn="l">
              <a:spcBef>
                <a:spcPts val="1200"/>
              </a:spcBef>
              <a:spcAft>
                <a:spcPts val="1200"/>
              </a:spcAft>
              <a:buNone/>
            </a:pPr>
            <a:r>
              <a:t/>
            </a:r>
            <a:endParaRPr/>
          </a:p>
        </p:txBody>
      </p:sp>
      <p:pic>
        <p:nvPicPr>
          <p:cNvPr id="105" name="Google Shape;105;p19"/>
          <p:cNvPicPr preferRelativeResize="0"/>
          <p:nvPr/>
        </p:nvPicPr>
        <p:blipFill rotWithShape="1">
          <a:blip r:embed="rId3">
            <a:alphaModFix/>
          </a:blip>
          <a:srcRect b="24154" l="16591" r="19669" t="24973"/>
          <a:stretch/>
        </p:blipFill>
        <p:spPr>
          <a:xfrm>
            <a:off x="4935675" y="376050"/>
            <a:ext cx="4126598" cy="4391398"/>
          </a:xfrm>
          <a:prstGeom prst="rect">
            <a:avLst/>
          </a:prstGeom>
          <a:noFill/>
          <a:ln>
            <a:noFill/>
          </a:ln>
        </p:spPr>
      </p:pic>
      <p:cxnSp>
        <p:nvCxnSpPr>
          <p:cNvPr id="106" name="Google Shape;106;p19"/>
          <p:cNvCxnSpPr/>
          <p:nvPr/>
        </p:nvCxnSpPr>
        <p:spPr>
          <a:xfrm flipH="1" rot="10800000">
            <a:off x="6110850" y="3030825"/>
            <a:ext cx="383400" cy="24600"/>
          </a:xfrm>
          <a:prstGeom prst="straightConnector1">
            <a:avLst/>
          </a:prstGeom>
          <a:noFill/>
          <a:ln cap="flat" cmpd="sng" w="28575">
            <a:solidFill>
              <a:srgbClr val="FF0000"/>
            </a:solidFill>
            <a:prstDash val="solid"/>
            <a:round/>
            <a:headEnd len="med" w="med" type="none"/>
            <a:tailEnd len="med" w="med" type="triangle"/>
          </a:ln>
        </p:spPr>
      </p:cxnSp>
      <p:cxnSp>
        <p:nvCxnSpPr>
          <p:cNvPr id="107" name="Google Shape;107;p19"/>
          <p:cNvCxnSpPr/>
          <p:nvPr/>
        </p:nvCxnSpPr>
        <p:spPr>
          <a:xfrm rot="10800000">
            <a:off x="6902525" y="1373075"/>
            <a:ext cx="3711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476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2.1.5: Install carriage</a:t>
            </a:r>
            <a:endParaRPr/>
          </a:p>
        </p:txBody>
      </p:sp>
      <p:sp>
        <p:nvSpPr>
          <p:cNvPr id="113" name="Google Shape;113;p20"/>
          <p:cNvSpPr txBox="1"/>
          <p:nvPr>
            <p:ph idx="1" type="body"/>
          </p:nvPr>
        </p:nvSpPr>
        <p:spPr>
          <a:xfrm>
            <a:off x="311700" y="1320475"/>
            <a:ext cx="45621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Begin by inserting the top of the carriage by tilting as seen in the (Fig 1), then make sure the top lip goes BELOW the servo lever.</a:t>
            </a:r>
            <a:endParaRPr/>
          </a:p>
          <a:p>
            <a:pPr indent="0" lvl="0" marL="0" rtl="0" algn="l">
              <a:spcBef>
                <a:spcPts val="1200"/>
              </a:spcBef>
              <a:spcAft>
                <a:spcPts val="0"/>
              </a:spcAft>
              <a:buNone/>
            </a:pPr>
            <a:r>
              <a:rPr lang="en"/>
              <a:t>Then place the brown guides you removed in step 2.1.1, and screw them in as seen in (Fig 2).</a:t>
            </a:r>
            <a:endParaRPr/>
          </a:p>
          <a:p>
            <a:pPr indent="0" lvl="0" marL="0" rtl="0" algn="l">
              <a:spcBef>
                <a:spcPts val="1200"/>
              </a:spcBef>
              <a:spcAft>
                <a:spcPts val="1200"/>
              </a:spcAft>
              <a:buNone/>
            </a:pPr>
            <a:r>
              <a:rPr lang="en"/>
              <a:t>Ensure smooth movement up and down, you might need to adjust the guides by loosening the screws.</a:t>
            </a:r>
            <a:endParaRPr/>
          </a:p>
        </p:txBody>
      </p:sp>
      <p:pic>
        <p:nvPicPr>
          <p:cNvPr id="114" name="Google Shape;114;p20"/>
          <p:cNvPicPr preferRelativeResize="0"/>
          <p:nvPr/>
        </p:nvPicPr>
        <p:blipFill rotWithShape="1">
          <a:blip r:embed="rId3">
            <a:alphaModFix/>
          </a:blip>
          <a:srcRect b="22353" l="23077" r="27537" t="47874"/>
          <a:stretch/>
        </p:blipFill>
        <p:spPr>
          <a:xfrm>
            <a:off x="6076575" y="153350"/>
            <a:ext cx="2894450" cy="2326600"/>
          </a:xfrm>
          <a:prstGeom prst="rect">
            <a:avLst/>
          </a:prstGeom>
          <a:noFill/>
          <a:ln>
            <a:noFill/>
          </a:ln>
        </p:spPr>
      </p:pic>
      <p:pic>
        <p:nvPicPr>
          <p:cNvPr id="115" name="Google Shape;115;p20"/>
          <p:cNvPicPr preferRelativeResize="0"/>
          <p:nvPr/>
        </p:nvPicPr>
        <p:blipFill rotWithShape="1">
          <a:blip r:embed="rId4">
            <a:alphaModFix/>
          </a:blip>
          <a:srcRect b="26181" l="0" r="0" t="11613"/>
          <a:stretch/>
        </p:blipFill>
        <p:spPr>
          <a:xfrm>
            <a:off x="6076575" y="2619226"/>
            <a:ext cx="2894450" cy="2400763"/>
          </a:xfrm>
          <a:prstGeom prst="rect">
            <a:avLst/>
          </a:prstGeom>
          <a:noFill/>
          <a:ln>
            <a:noFill/>
          </a:ln>
        </p:spPr>
      </p:pic>
      <p:sp>
        <p:nvSpPr>
          <p:cNvPr id="116" name="Google Shape;116;p20"/>
          <p:cNvSpPr txBox="1"/>
          <p:nvPr/>
        </p:nvSpPr>
        <p:spPr>
          <a:xfrm>
            <a:off x="5255975" y="1085800"/>
            <a:ext cx="90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Fig. 1</a:t>
            </a:r>
            <a:endParaRPr b="1" sz="1800">
              <a:solidFill>
                <a:schemeClr val="dk2"/>
              </a:solidFill>
            </a:endParaRPr>
          </a:p>
        </p:txBody>
      </p:sp>
      <p:sp>
        <p:nvSpPr>
          <p:cNvPr id="117" name="Google Shape;117;p20"/>
          <p:cNvSpPr txBox="1"/>
          <p:nvPr/>
        </p:nvSpPr>
        <p:spPr>
          <a:xfrm>
            <a:off x="5255975" y="3588763"/>
            <a:ext cx="90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Fig. 2</a:t>
            </a:r>
            <a:endParaRPr b="1"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456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2.2.1: Loosen the guide pin clamps</a:t>
            </a:r>
            <a:endParaRPr/>
          </a:p>
        </p:txBody>
      </p:sp>
      <p:sp>
        <p:nvSpPr>
          <p:cNvPr id="123" name="Google Shape;123;p21"/>
          <p:cNvSpPr txBox="1"/>
          <p:nvPr>
            <p:ph idx="1" type="body"/>
          </p:nvPr>
        </p:nvSpPr>
        <p:spPr>
          <a:xfrm>
            <a:off x="311700" y="1305350"/>
            <a:ext cx="456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Loosen the 4 screws that clamp down on the guide pins. Manually move the servo lever down to the lowest position so you can freely move the carriage up and down.</a:t>
            </a:r>
            <a:endParaRPr/>
          </a:p>
          <a:p>
            <a:pPr indent="0" lvl="0" marL="0" rtl="0" algn="l">
              <a:spcBef>
                <a:spcPts val="1200"/>
              </a:spcBef>
              <a:spcAft>
                <a:spcPts val="0"/>
              </a:spcAft>
              <a:buClr>
                <a:schemeClr val="dk1"/>
              </a:buClr>
              <a:buSzPts val="1100"/>
              <a:buFont typeface="Arial"/>
              <a:buNone/>
            </a:pPr>
            <a:r>
              <a:rPr lang="en"/>
              <a:t>Ensure the ball end of the allen key is inserted fully into the screw, otherwise it will strip. </a:t>
            </a:r>
            <a:endParaRPr/>
          </a:p>
          <a:p>
            <a:pPr indent="0" lvl="0" marL="0" rtl="0" algn="l">
              <a:spcBef>
                <a:spcPts val="1200"/>
              </a:spcBef>
              <a:spcAft>
                <a:spcPts val="1200"/>
              </a:spcAft>
              <a:buNone/>
            </a:pPr>
            <a:r>
              <a:t/>
            </a:r>
            <a:endParaRPr/>
          </a:p>
        </p:txBody>
      </p:sp>
      <p:pic>
        <p:nvPicPr>
          <p:cNvPr id="124" name="Google Shape;124;p21"/>
          <p:cNvPicPr preferRelativeResize="0"/>
          <p:nvPr/>
        </p:nvPicPr>
        <p:blipFill>
          <a:blip r:embed="rId3">
            <a:alphaModFix/>
          </a:blip>
          <a:stretch>
            <a:fillRect/>
          </a:stretch>
        </p:blipFill>
        <p:spPr>
          <a:xfrm>
            <a:off x="5026200" y="152400"/>
            <a:ext cx="3629027"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